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83F940-3ECE-4218-AFE9-2950E7BEDE52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EDAD8-66F8-4F02-B11B-EDF2B1B3EA40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0678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25F00-35C1-48D1-BA42-D6EF127D961D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2891-7B53-4152-AA52-8A31A95C18E8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093038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25F00-35C1-48D1-BA42-D6EF127D961D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2891-7B53-4152-AA52-8A31A95C18E8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4107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25F00-35C1-48D1-BA42-D6EF127D961D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2891-7B53-4152-AA52-8A31A95C18E8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01751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25F00-35C1-48D1-BA42-D6EF127D961D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2891-7B53-4152-AA52-8A31A95C18E8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954344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25F00-35C1-48D1-BA42-D6EF127D961D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2891-7B53-4152-AA52-8A31A95C18E8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718082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5D41C-FC64-4F23-8B08-58CCB730424E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86D-CE01-49ED-8D16-90EE014E609E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64274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D7ECA-2917-41B9-90FC-563022830435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C467-F54F-4BC7-8E7E-CBEC8021FAC6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4850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5A672C-F6AE-4A07-98A3-FFA33A153846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D7CD-5C6A-444F-8486-8A3ACD000122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4698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FE48D5-B49D-4AEC-AD58-410BFE17196A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6D2-2663-4B60-B089-57B302A915E8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2874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8E782B-0CB3-4793-9BB6-7B714BE70D65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D586-29DC-4A7C-A55E-A21708E7F7F9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8894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791790-6344-4183-AD71-27520F8D3DF4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238F-1E5D-459E-9876-97171DC5E8AD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0531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571813-2FA5-470E-AD57-9D13D8140C62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65B8-0A59-44C5-8E70-CDED2670DFC1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5242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3D2C51-E4A4-4267-A9BE-25EC675F3B9A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93F8-381D-4B62-B1FE-94BC811D8CE7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6970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0753FE-9E21-4E08-B933-2D767C60D7CA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70EB1-3400-4262-BCB7-8B156B96FAF3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2445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4F72-627C-46ED-9AB2-104AA7EBB683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FA79B-81F3-457F-9E80-0FD166139C68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9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D25F00-35C1-48D1-BA42-D6EF127D961D}" type="datetimeFigureOut">
              <a:rPr lang="en-US" smtClean="0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EC2891-7B53-4152-AA52-8A31A95C18E8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277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41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  <p:sldLayoutId id="2147484151" r:id="rId12"/>
    <p:sldLayoutId id="2147484152" r:id="rId13"/>
    <p:sldLayoutId id="2147484153" r:id="rId14"/>
    <p:sldLayoutId id="2147484154" r:id="rId15"/>
    <p:sldLayoutId id="214748415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9878" y="2071168"/>
            <a:ext cx="9020175" cy="32559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sz="3600" b="1" dirty="0"/>
            </a:br>
            <a:br>
              <a:rPr lang="ru-RU" sz="3600" b="1" dirty="0"/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свободного добровольного информированного выбора 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родителями (законными представителями) учащихся 4-х классов одного из модулей комплексного учебного  курса 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«Основы религиозных культур и светской этики» в 2023-2024 учебном году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82996" y="5827222"/>
            <a:ext cx="10345767" cy="103077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defRPr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462" y="185651"/>
            <a:ext cx="8596668" cy="13208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lnSpc>
                <a:spcPct val="115000"/>
              </a:lnSpc>
            </a:pP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  <a:t>«Основы светской этики»</a:t>
            </a:r>
            <a:b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</a:br>
            <a:endParaRPr lang="ru-RU" alt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369762" y="1121498"/>
            <a:ext cx="9181561" cy="4888604"/>
          </a:xfrm>
        </p:spPr>
        <p:txBody>
          <a:bodyPr>
            <a:normAutofit fontScale="92500" lnSpcReduction="20000"/>
          </a:bodyPr>
          <a:lstStyle/>
          <a:p>
            <a:pPr indent="457200" algn="just" eaLnBrk="1" hangingPunct="1">
              <a:lnSpc>
                <a:spcPct val="115000"/>
              </a:lnSpc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Россия – наша Родина.	</a:t>
            </a:r>
          </a:p>
          <a:p>
            <a:pPr indent="457200" algn="just" eaLnBrk="1" hangingPunct="1">
              <a:lnSpc>
                <a:spcPct val="115000"/>
              </a:lnSpc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Культура и мораль.  Этика и её значение в жизни человека. Праздники как одна из форм исторической памяти. Образцы нравственности в культурах разных народов. Государство и мораль гражданина. Образцы нравственности в культуре Отечества. Трудовая мораль. Нравственные традиции предпринимательства. Что значит быть нравственным в наше время? Высшие нравственные ценности, идеалы, принципы морали. Методика создания морального кодекса в школе. Нормы морали. Этикет. Образование как нравственная норма. Методы нравственного самосовершенствования.</a:t>
            </a:r>
          </a:p>
          <a:p>
            <a:pPr indent="457200" algn="just" eaLnBrk="1" hangingPunct="1">
              <a:lnSpc>
                <a:spcPct val="115000"/>
              </a:lnSpc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Любовь и уважение к отечеству. Патриотизм многонационального многоконфессионального народа России.</a:t>
            </a:r>
          </a:p>
          <a:p>
            <a:pPr indent="457200" eaLnBrk="1" hangingPunct="1"/>
            <a:endParaRPr lang="ru-RU" altLang="ru-RU" sz="1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Сроки</a:t>
            </a:r>
            <a:br>
              <a:rPr lang="ru-RU" dirty="0"/>
            </a:br>
            <a:endParaRPr lang="ru-RU" dirty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482139" y="1395615"/>
            <a:ext cx="9252064" cy="5121275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altLang="ru-RU" sz="32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28 марта 2023 года: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ru-RU" alt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ru-RU" alt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изучить информационные материалы (рекомендации, программы, учебники);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ru-RU" alt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определиться с выбором модуля;</a:t>
            </a:r>
          </a:p>
          <a:p>
            <a:pPr marL="0" indent="0" algn="just" eaLnBrk="1" hangingPunct="1">
              <a:buFont typeface="Wingdings" pitchFamily="2" charset="2"/>
              <a:buChar char="Ø"/>
            </a:pPr>
            <a:r>
              <a:rPr lang="ru-RU" alt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написать заявление и сдать его классному руководителю.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3014" y="683375"/>
            <a:ext cx="3325813" cy="4600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ОСНОВАНИЯ</a:t>
            </a:r>
          </a:p>
        </p:txBody>
      </p:sp>
      <p:sp>
        <p:nvSpPr>
          <p:cNvPr id="6147" name="Объект 4"/>
          <p:cNvSpPr>
            <a:spLocks noGrp="1"/>
          </p:cNvSpPr>
          <p:nvPr>
            <p:ph idx="1"/>
          </p:nvPr>
        </p:nvSpPr>
        <p:spPr>
          <a:xfrm>
            <a:off x="58189" y="1677498"/>
            <a:ext cx="9638762" cy="4216226"/>
          </a:xfrm>
        </p:spPr>
        <p:txBody>
          <a:bodyPr>
            <a:normAutofit lnSpcReduction="10000"/>
          </a:bodyPr>
          <a:lstStyle/>
          <a:p>
            <a:pPr indent="0" algn="just" eaLnBrk="1" hangingPunct="1">
              <a:buFont typeface="Wingdings 2" pitchFamily="18" charset="2"/>
              <a:buNone/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в соответствии с:</a:t>
            </a:r>
          </a:p>
          <a:p>
            <a:pPr indent="0" algn="just" eaLnBrk="1" hangingPunct="1">
              <a:buFont typeface="Symbol" pitchFamily="18" charset="2"/>
              <a:buChar char=""/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Федеральным  государственным образовательным стандартом начального общего образования, утверждённым приказом Министерства образования и науки Российской Федерации от 6 октября 2009 г № 373;</a:t>
            </a:r>
          </a:p>
          <a:p>
            <a:pPr indent="0" algn="just" eaLnBrk="1" hangingPunct="1">
              <a:buFont typeface="Symbol" pitchFamily="18" charset="2"/>
              <a:buChar char=""/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Приказами Министерства образования и науки Российской Федерации «О внесении изменений в федеральный государственный образовательный стандарт начального общего образования» от 26.11. 2010 г. № 1241, от 22.09. 2011 г. № 2357 от 18.12.2012 № 1060, от 29.12.2014 № 1643, от 18.05.2015 № 507, от 31.12.2015 № 1576,  от 11.12.2020 г. № 712.</a:t>
            </a:r>
          </a:p>
          <a:p>
            <a:pPr indent="0"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63947"/>
            <a:ext cx="6272106" cy="4727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  <a:t>Цель </a:t>
            </a:r>
            <a:b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</a:b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  <a:t>преподавания предмета 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802024" y="2393346"/>
            <a:ext cx="8596668" cy="3880773"/>
          </a:xfrm>
        </p:spPr>
        <p:txBody>
          <a:bodyPr/>
          <a:lstStyle/>
          <a:p>
            <a:pPr algn="just" eaLnBrk="1" hangingPunct="1"/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формирование у учащихся мотивации к осознанному нравственному поведению, основанному на знании и уважении культурных традиций  многонационального народа России, а также к диалогу с представителями других культур и мировоззрений </a:t>
            </a:r>
            <a:endParaRPr lang="ru-RU" alt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  <a:t>Предлагается для изучения один </a:t>
            </a:r>
            <a:b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</a:b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  <a:t>из шести модулей: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«Основы православной культуры», 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«Основы исламской культуры», 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«Основы буддийской культуры», 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«Основы иудейской культуры», 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«Основы мировых религиозных культур», 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«Основы светской этики».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«Основы православной культуры»</a:t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357447" y="1375814"/>
            <a:ext cx="9094123" cy="5581650"/>
          </a:xfrm>
        </p:spPr>
        <p:txBody>
          <a:bodyPr/>
          <a:lstStyle/>
          <a:p>
            <a:pPr indent="457200" algn="just" eaLnBrk="1" hangingPunct="1">
              <a:lnSpc>
                <a:spcPct val="105000"/>
              </a:lnSpc>
            </a:pPr>
            <a:r>
              <a:rPr lang="ru-RU" altLang="ru-RU" sz="22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Россия – наша Родина.</a:t>
            </a:r>
          </a:p>
          <a:p>
            <a:pPr indent="457200" algn="just" eaLnBrk="1" hangingPunct="1">
              <a:lnSpc>
                <a:spcPct val="105000"/>
              </a:lnSpc>
            </a:pPr>
            <a:r>
              <a:rPr lang="ru-RU" altLang="ru-RU" sz="22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Введение в православную духовную традицию. Особенности восточного христианства. Культура и религия. Во что верят православные христиане. Добро </a:t>
            </a:r>
            <a:r>
              <a:rPr lang="ru-RU" altLang="ru-RU" sz="2200" b="1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и Зло в </a:t>
            </a:r>
            <a:r>
              <a:rPr lang="ru-RU" altLang="ru-RU" sz="22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православной традиции. Золотое правило нравственности. Любовь к ближнему. Отношение к труду. Долг и ответственность. Милосердие и сострадание. Православие в России. Православный храм и другие святыни. Символический язык православной культуры: христианское искусство (иконы, фрески, церковное пение, прикладное искусство), православный календарь. Праздники. Христианская семья и её ценности.</a:t>
            </a:r>
          </a:p>
          <a:p>
            <a:pPr indent="457200" algn="just" eaLnBrk="1" hangingPunct="1">
              <a:lnSpc>
                <a:spcPct val="105000"/>
              </a:lnSpc>
            </a:pPr>
            <a:r>
              <a:rPr lang="ru-RU" altLang="ru-RU" sz="22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Любовь и уважение к отечеству. Патриотизм многонационального многоконфессионального народа России.</a:t>
            </a:r>
          </a:p>
          <a:p>
            <a:pPr indent="457200" eaLnBrk="1" hangingPunct="1">
              <a:lnSpc>
                <a:spcPct val="80000"/>
              </a:lnSpc>
            </a:pPr>
            <a:endParaRPr lang="ru-RU" altLang="ru-RU" sz="1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«Основы исламской культуры»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166255" y="1270000"/>
            <a:ext cx="9443258" cy="5505450"/>
          </a:xfrm>
        </p:spPr>
        <p:txBody>
          <a:bodyPr>
            <a:normAutofit/>
          </a:bodyPr>
          <a:lstStyle/>
          <a:p>
            <a:pPr indent="457200" algn="just" eaLnBrk="1" hangingPunct="1">
              <a:lnSpc>
                <a:spcPct val="115000"/>
              </a:lnSpc>
            </a:pPr>
            <a:r>
              <a:rPr lang="ru-RU" altLang="ru-RU" sz="22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 Россия – наша Родина.</a:t>
            </a:r>
          </a:p>
          <a:p>
            <a:pPr indent="457200" algn="just" eaLnBrk="1" hangingPunct="1">
              <a:lnSpc>
                <a:spcPct val="115000"/>
              </a:lnSpc>
            </a:pPr>
            <a:r>
              <a:rPr lang="ru-RU" altLang="ru-RU" sz="22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Введение в исламскую духовную традицию. Культура и религия.  Пророк Мухаммад – образец человека и учитель нравственности в исламской традиции. Во что верят правоверные мусульмане. Добро и зло в исламской традиции. Золотое правило нравственности. Любовь к ближнему. Отношение к труду. Долг и ответственность. Милосердие и сострадание. Столпы ислама и исламской этики. Обязанности мусульман. Для чего построена и как устроена мечеть. Мусульманское летоисчисление и календарь. Ислам в России. Семья в исламе. Праздники исламских народов России: их происхождение и особенности проведения. Нравственные ценности ислама.</a:t>
            </a:r>
          </a:p>
          <a:p>
            <a:pPr indent="457200" algn="just" eaLnBrk="1" hangingPunct="1">
              <a:lnSpc>
                <a:spcPct val="115000"/>
              </a:lnSpc>
            </a:pPr>
            <a:r>
              <a:rPr lang="ru-RU" altLang="ru-RU" sz="22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Любовь и уважение к отечеству. Патриотизм многонационального многоконфессионального народа России.</a:t>
            </a:r>
          </a:p>
          <a:p>
            <a:pPr indent="457200" eaLnBrk="1" hangingPunct="1"/>
            <a:endParaRPr lang="ru-RU" alt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523" y="368531"/>
            <a:ext cx="8596668" cy="1320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«Основы буддийской культуры»</a:t>
            </a:r>
            <a:br>
              <a:rPr lang="ru-RU" dirty="0"/>
            </a:br>
            <a:endParaRPr lang="ru-RU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534516" y="1204625"/>
            <a:ext cx="9341003" cy="4788851"/>
          </a:xfrm>
        </p:spPr>
        <p:txBody>
          <a:bodyPr rtlCol="0">
            <a:normAutofit fontScale="25000" lnSpcReduction="20000"/>
          </a:bodyPr>
          <a:lstStyle/>
          <a:p>
            <a:pPr marL="182880" indent="-182880" algn="just" eaLnBrk="1" fontAlgn="auto" hangingPunct="1">
              <a:spcAft>
                <a:spcPts val="0"/>
              </a:spcAft>
              <a:defRPr/>
            </a:pPr>
            <a:r>
              <a:rPr lang="ru-RU" altLang="ru-RU" sz="8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– наша Родина.</a:t>
            </a:r>
          </a:p>
          <a:p>
            <a:pPr marL="182880" indent="-18288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altLang="ru-RU" sz="8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altLang="ru-RU" sz="8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буддийскую духовную традицию. Культура и религия. Будда и его учение. Буддийские святые. Будды. Семья в буддийской культуре и её ценности. Буддизм в России. Человек в буддийской картине мира. Буддийские символы. Буддийские ритуалы. Буддийские святыни. Буддийские священные сооружения. Буддийский храм. Буддийский календарь.  Праздники в буддийской культуре. Искусство в буддийской культуре. </a:t>
            </a:r>
          </a:p>
          <a:p>
            <a:pPr marL="182880" indent="-18288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altLang="ru-RU" sz="8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 algn="just"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ru-RU" altLang="ru-RU" sz="8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и уважение к отечеству. Патриотизм многонационального многоконфессионального народа России</a:t>
            </a:r>
            <a:r>
              <a:rPr lang="ru-RU" altLang="ru-RU" sz="9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ru-RU" alt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8779"/>
            <a:ext cx="8596668" cy="13208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lnSpc>
                <a:spcPct val="115000"/>
              </a:lnSpc>
            </a:pP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  <a:t>«Основы иудейской культуры»</a:t>
            </a:r>
            <a:br>
              <a:rPr lang="ru-RU" altLang="ru-RU" dirty="0">
                <a:latin typeface="Times New Roman" pitchFamily="18" charset="0"/>
                <a:cs typeface="Calibri" pitchFamily="34" charset="0"/>
              </a:rPr>
            </a:br>
            <a:endParaRPr lang="ru-RU" altLang="ru-RU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677333" y="1280160"/>
            <a:ext cx="8907241" cy="5278581"/>
          </a:xfrm>
        </p:spPr>
        <p:txBody>
          <a:bodyPr>
            <a:normAutofit fontScale="77500" lnSpcReduction="20000"/>
          </a:bodyPr>
          <a:lstStyle/>
          <a:p>
            <a:pPr indent="457200"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Россия – наша Родина.</a:t>
            </a:r>
          </a:p>
          <a:p>
            <a:pPr indent="457200"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Введение в иудейскую духовную традицию. Культура и религия.  Тора – главная книга иудаизма. Классические тексты иудаизма. Патриархи еврейского народа. Пророки и праведники в иудейской культуре. Храм в жизни иудеев. Назначение синагоги и её устройство. Суббота (Шабат) в иудейской традиции. Иудаизм в России. Традиции иудаизма в повседневной жизни евреев. Ответственное принятие заповедей. Еврейский дом. Знакомство с еврейским календарём: его устройство и особенности. Еврейские праздники: их история и традиции. Ценности семейной жизни в иудейской традиции.</a:t>
            </a:r>
          </a:p>
          <a:p>
            <a:pPr indent="457200" algn="just" eaLnBrk="1" hangingPunct="1">
              <a:lnSpc>
                <a:spcPct val="115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Любовь и уважение к Отечеству. Патриотизм многонационального многоконфессионального народа России.</a:t>
            </a:r>
          </a:p>
          <a:p>
            <a:pPr indent="457200" eaLnBrk="1" hangingPunct="1"/>
            <a:endParaRPr lang="ru-RU" alt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7" y="318655"/>
            <a:ext cx="9430942" cy="13208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Calibri" pitchFamily="34" charset="0"/>
              </a:rPr>
              <a:t>«Основы мировых религиозных культур»</a:t>
            </a:r>
            <a:endParaRPr lang="ru-RU" alt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435581" y="1112982"/>
            <a:ext cx="8625291" cy="5656263"/>
          </a:xfrm>
        </p:spPr>
        <p:txBody>
          <a:bodyPr rtlCol="0">
            <a:normAutofit fontScale="92500" lnSpcReduction="20000"/>
          </a:bodyPr>
          <a:lstStyle/>
          <a:p>
            <a:pPr marL="182880" indent="-182880" algn="just" eaLnBrk="1" fontAlgn="auto" hangingPunct="1">
              <a:spcAft>
                <a:spcPts val="0"/>
              </a:spcAft>
              <a:defRPr/>
            </a:pPr>
            <a:r>
              <a:rPr lang="ru-RU" alt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– наша Родина.</a:t>
            </a:r>
          </a:p>
          <a:p>
            <a:pPr marL="182880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alt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и религия. Древнейшие верования. Религии мира и их основатели. Священные книги религий мира. Хранители предания в религиях мира.  Человек в религиозных традициях мира. Священные сооружения. Искусство в религиозной культуре. Религии России. Религия и мораль. Нравственные заповеди в религиях мира. Религиозные ритуалы. Обычаи и обряды. Религиозные ритуалы в искусстве. Календари религий мира. Праздники в религиях мира. Семья и семейные ценности. Долг, свобода. Ответственность, учение и труд. Милосердие, забота о слабых, взаимопомощь, социальные проблемы общества и отношение к ним разных религий. </a:t>
            </a:r>
          </a:p>
          <a:p>
            <a:pPr marL="182880" indent="-182880"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ru-RU" alt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и уважение к отечеству. Патриотизм многонационального многоконфессионального народа России.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ru-RU" alt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290</TotalTime>
  <Words>907</Words>
  <Application>Microsoft Office PowerPoint</Application>
  <PresentationFormat>Широкоэкранный</PresentationFormat>
  <Paragraphs>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Corbel</vt:lpstr>
      <vt:lpstr>Symbol</vt:lpstr>
      <vt:lpstr>Times New Roman</vt:lpstr>
      <vt:lpstr>Trebuchet MS</vt:lpstr>
      <vt:lpstr>Wingdings</vt:lpstr>
      <vt:lpstr>Wingdings 2</vt:lpstr>
      <vt:lpstr>Wingdings 3</vt:lpstr>
      <vt:lpstr>Аспект</vt:lpstr>
      <vt:lpstr>  Обеспечение свободного добровольного информированного выбора  родителями (законными представителями) учащихся 4-х классов одного из модулей комплексного учебного  курса  «Основы религиозных культур и светской этики» в 2023-2024 учебном году </vt:lpstr>
      <vt:lpstr>ОСНОВАНИЯ</vt:lpstr>
      <vt:lpstr>Цель  преподавания предмета </vt:lpstr>
      <vt:lpstr>Предлагается для изучения один  из шести модулей:</vt:lpstr>
      <vt:lpstr>«Основы православной культуры» </vt:lpstr>
      <vt:lpstr>«Основы исламской культуры» </vt:lpstr>
      <vt:lpstr>«Основы буддийской культуры» </vt:lpstr>
      <vt:lpstr>«Основы иудейской культуры» </vt:lpstr>
      <vt:lpstr>«Основы мировых религиозных культур»</vt:lpstr>
      <vt:lpstr>«Основы светской этики» </vt:lpstr>
      <vt:lpstr>Сроки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свободного добровольного информированного выбора родителями (законными представителями) учащихся 4 классов одного из модулей комплексного учебного  курса «Основы религиозных культур и светской этики» в 2017-2018 учебном году</dc:title>
  <dc:creator>Виталий</dc:creator>
  <cp:lastModifiedBy>user</cp:lastModifiedBy>
  <cp:revision>41</cp:revision>
  <dcterms:created xsi:type="dcterms:W3CDTF">2017-03-14T18:32:42Z</dcterms:created>
  <dcterms:modified xsi:type="dcterms:W3CDTF">2023-03-22T06:44:35Z</dcterms:modified>
</cp:coreProperties>
</file>